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62" r:id="rId4"/>
    <p:sldId id="263" r:id="rId5"/>
    <p:sldId id="257" r:id="rId6"/>
    <p:sldId id="267" r:id="rId7"/>
    <p:sldId id="259" r:id="rId8"/>
    <p:sldId id="260" r:id="rId9"/>
    <p:sldId id="261" r:id="rId10"/>
    <p:sldId id="270" r:id="rId11"/>
    <p:sldId id="271" r:id="rId12"/>
    <p:sldId id="264" r:id="rId13"/>
    <p:sldId id="266" r:id="rId14"/>
    <p:sldId id="265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412CF-776A-41D3-B747-8B91B185B24B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D1CBC-CAA1-48F5-BFD3-494139F2F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nadel-decijalinija.org/" TargetMode="External"/><Relationship Id="rId2" Type="http://schemas.openxmlformats.org/officeDocument/2006/relationships/hyperlink" Target="http://www.pametnoibezbedno.gov.r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vtk@beograd.vtk.jt.rs" TargetMode="External"/><Relationship Id="rId4" Type="http://schemas.openxmlformats.org/officeDocument/2006/relationships/hyperlink" Target="mailto:childprotection@mup.gov.r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mpn.gov.rs/wp-content/uploads/2015/08/priru%C4%8Dnik-interaktivni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ragraf.rs/propisi/pravilnik_o_protokolu_postupanja_u_ustanovi.html" TargetMode="External"/><Relationship Id="rId2" Type="http://schemas.openxmlformats.org/officeDocument/2006/relationships/hyperlink" Target="https://www.paragraf.rs/propisi_download/zakon_o_osnovama_sistema_obrazovanja_i_vaspitanj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://www.mpn.gov.rs/wp-content/uploads/2015/08/Posebni_protokol_-_obrazovanje1.pdf" TargetMode="External"/><Relationship Id="rId4" Type="http://schemas.openxmlformats.org/officeDocument/2006/relationships/hyperlink" Target="http://www.uvb.org.rs/pdf/PRIRUCNIK%20ZA%20PRIMENU%20POSEBNOG%20PROTOKOLA.pd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Дигитално насиље </a:t>
            </a:r>
            <a:r>
              <a:rPr lang="sr-Cyrl-RS" dirty="0" smtClean="0"/>
              <a:t>– </a:t>
            </a:r>
            <a:r>
              <a:rPr lang="sr-Cyrl-RS" dirty="0" smtClean="0"/>
              <a:t>начини </a:t>
            </a:r>
            <a:r>
              <a:rPr lang="sr-Cyrl-RS" dirty="0" smtClean="0"/>
              <a:t>реаговања</a:t>
            </a:r>
            <a:r>
              <a:rPr lang="en-US" dirty="0" smtClean="0"/>
              <a:t> </a:t>
            </a:r>
            <a:r>
              <a:rPr lang="sr-Cyrl-RS" dirty="0" smtClean="0"/>
              <a:t>и превенција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Презентација за наставно особље</a:t>
            </a:r>
            <a:endParaRPr lang="en-US" dirty="0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14290"/>
            <a:ext cx="8215370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2200" b="1" dirty="0" smtClean="0">
                <a:latin typeface="Times New Roman" pitchFamily="18" charset="0"/>
                <a:cs typeface="Times New Roman" pitchFamily="18" charset="0"/>
              </a:rPr>
              <a:t>Процедура у школи ( према Приручнику за примену посебног протокола о поступању установе у случајевима насиља, злостављања и занемаривања</a:t>
            </a:r>
            <a:r>
              <a:rPr lang="sr-Cyrl-R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/>
                <a:gridCol w="2717800"/>
                <a:gridCol w="27178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Ниво </a:t>
                      </a:r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насиља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Насиље злоупотребом информационих технологија/дигитално</a:t>
                      </a:r>
                      <a:r>
                        <a:rPr lang="sr-Cyrl-R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насиље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Ко</a:t>
                      </a:r>
                      <a:r>
                        <a:rPr lang="sr-Cyrl-R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реагује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Трећи ниво насиља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Снимање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насилних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сцена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дистрибуирање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снимака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фотографија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дечија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порнографија</a:t>
                      </a: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Активности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предузима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директор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тимом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заштиту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обавезно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ангажовање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родитеља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надлежних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организација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служби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центар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социјални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здравствена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служба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полиција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друге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организације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службе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 </a:t>
                      </a:r>
                    </a:p>
                    <a:p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овом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нивоу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обавезан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је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интезиван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васпитни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примерен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потребама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ученика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као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покретање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васпитно-дисциплинског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поступка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изрицање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мере</a:t>
                      </a:r>
                      <a:r>
                        <a:rPr kumimoji="0" lang="sr-Cyrl-R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Коме школа може/мора да се обрати у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случајевима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дигиталног насиља?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7207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sr-Cyrl-RS" sz="6400" b="1" dirty="0" smtClean="0">
                <a:latin typeface="Times New Roman" pitchFamily="18" charset="0"/>
                <a:cs typeface="Times New Roman" pitchFamily="18" charset="0"/>
              </a:rPr>
              <a:t>Спољашњој заштитној мрежи:</a:t>
            </a:r>
          </a:p>
          <a:p>
            <a:pPr>
              <a:buNone/>
            </a:pP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1. Школска управа, МПНТР </a:t>
            </a:r>
          </a:p>
          <a:p>
            <a:pPr>
              <a:buNone/>
            </a:pPr>
            <a:r>
              <a:rPr lang="sr-Cyrl-RS" sz="6400" b="1" dirty="0" smtClean="0">
                <a:latin typeface="Times New Roman" pitchFamily="18" charset="0"/>
                <a:cs typeface="Times New Roman" pitchFamily="18" charset="0"/>
              </a:rPr>
              <a:t>Школа је обавезна да сваки вид насиља који се квалификује као 3</a:t>
            </a:r>
            <a:r>
              <a:rPr lang="sr-Cyrl-RS" sz="6400" b="1" dirty="0" smtClean="0">
                <a:latin typeface="Times New Roman" pitchFamily="18" charset="0"/>
                <a:cs typeface="Times New Roman" pitchFamily="18" charset="0"/>
              </a:rPr>
              <a:t>. ниво </a:t>
            </a:r>
            <a:r>
              <a:rPr lang="sr-Cyrl-RS" sz="6400" b="1" dirty="0" smtClean="0">
                <a:latin typeface="Times New Roman" pitchFamily="18" charset="0"/>
                <a:cs typeface="Times New Roman" pitchFamily="18" charset="0"/>
              </a:rPr>
              <a:t>насиља пријави надлежној школској </a:t>
            </a:r>
            <a:r>
              <a:rPr lang="sr-Cyrl-RS" sz="6400" b="1" dirty="0" smtClean="0">
                <a:latin typeface="Times New Roman" pitchFamily="18" charset="0"/>
                <a:cs typeface="Times New Roman" pitchFamily="18" charset="0"/>
              </a:rPr>
              <a:t>управи што пре.</a:t>
            </a:r>
            <a:endParaRPr lang="sr-Cyrl-RS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CS" sz="6400" dirty="0" smtClean="0">
                <a:latin typeface="Times New Roman" pitchFamily="18" charset="0"/>
                <a:cs typeface="Times New Roman" pitchFamily="18" charset="0"/>
              </a:rPr>
              <a:t>На број телефона 0800 / 200- 201 може се пријавити сваки облик насиља, а самим тим и дигиталн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Latn-CS" sz="6400" dirty="0" smtClean="0">
                <a:latin typeface="Times New Roman" pitchFamily="18" charset="0"/>
                <a:cs typeface="Times New Roman" pitchFamily="18" charset="0"/>
              </a:rPr>
              <a:t> насиље.</a:t>
            </a:r>
            <a:endParaRPr lang="sr-Cyrl-RS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http://www.pametnoibezbedno.gov.rs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Национални контакт центар за безбедност на интернету 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19833</a:t>
            </a:r>
          </a:p>
          <a:p>
            <a:pPr>
              <a:buNone/>
            </a:pP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Надел ( Национална дечија линија-деца могу да пријаве све врсте насиља у току 24 сата)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http://nadel-decijalinija.org/</a:t>
            </a:r>
            <a:endParaRPr lang="sr-Cyrl-RS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    Број телефона за пријаве: 116111</a:t>
            </a:r>
            <a:endParaRPr lang="en-US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2. МУП -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Одељење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борбу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високотехнолошког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криминала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Министарства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унутрашњих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послова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Републике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Србије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имејл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childprotection@mup.gov.rs,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  <a:hlinkClick r:id="rId4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централа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): 011/306-2000;</a:t>
            </a:r>
            <a:endParaRPr lang="sr-Cyrl-RS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Више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јавно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тужилаштво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Београду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Посебно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одељење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борбу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високотехнолошког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криминала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адреса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Савска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17а (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Палата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правде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имејл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  <a:hlinkClick r:id="rId5"/>
              </a:rPr>
              <a:t>vtk@beograd.vtk.jt.rs,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: 011/360-1272;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основно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јавно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тужилаштво</a:t>
            </a:r>
            <a:endParaRPr lang="sr-Cyrl-RS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3. Надлежном Центру за социјални рад, Дому 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здравља  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другим </a:t>
            </a:r>
            <a:r>
              <a:rPr lang="sr-Cyrl-RS" sz="6400" dirty="0" smtClean="0">
                <a:latin typeface="Times New Roman" pitchFamily="18" charset="0"/>
                <a:cs typeface="Times New Roman" pitchFamily="18" charset="0"/>
              </a:rPr>
              <a:t>установама са којима сарађује. </a:t>
            </a:r>
            <a:endParaRPr lang="en-US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5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b="1" dirty="0" smtClean="0"/>
          </a:p>
          <a:p>
            <a:pPr>
              <a:buNone/>
            </a:pPr>
            <a:endParaRPr lang="sr-Cyrl-R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Предлози активности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школе на превенцији дигиталног насиља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Обележавање Дана безбедности на интернету ( други уторак у фебруару )</a:t>
            </a: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Активности током Недеље дигиталних вештина </a:t>
            </a: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Радионице за ученике/родитеље/наставнике од стране експерата, предметних наставника, родитеља</a:t>
            </a: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Предавања експерата из МУП-а или других организација</a:t>
            </a: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Организовање вршњачких едукација ( едуковани ученици старијих разреда у сарадњи са предметним наставницима држе предавања/радионице за ученике млађих разреда)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http://www.mpn.gov.rs/wp-content/uploads/2015/08/priru%C4%8Dnik-interaktivni.pdf</a:t>
            </a:r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5286388"/>
            <a:ext cx="3267075" cy="1400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Кодекс понашања на интернету</a:t>
            </a:r>
            <a:endParaRPr lang="en-US" dirty="0"/>
          </a:p>
        </p:txBody>
      </p:sp>
      <p:pic>
        <p:nvPicPr>
          <p:cNvPr id="4" name="Content Placeholder 3" descr="image (1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142984"/>
            <a:ext cx="7572428" cy="57150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Кодекс понашања на интернету</a:t>
            </a:r>
            <a:endParaRPr lang="en-US" dirty="0"/>
          </a:p>
        </p:txBody>
      </p:sp>
      <p:pic>
        <p:nvPicPr>
          <p:cNvPr id="4" name="Content Placeholder 3" descr="image (2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214422"/>
            <a:ext cx="7786742" cy="5357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Хвала на пажњи!</a:t>
            </a:r>
            <a:endParaRPr lang="en-US" dirty="0"/>
          </a:p>
        </p:txBody>
      </p:sp>
      <p:pic>
        <p:nvPicPr>
          <p:cNvPr id="6" name="Content Placeholder 5" descr="5500801_ori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Пројекат Знањем против насиља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sr-Cyrl-RS" dirty="0" smtClean="0"/>
          </a:p>
          <a:p>
            <a:pPr algn="ctr">
              <a:buNone/>
            </a:pPr>
            <a:r>
              <a:rPr lang="en-US" b="1" dirty="0" err="1" smtClean="0"/>
              <a:t>Знањем</a:t>
            </a:r>
            <a:r>
              <a:rPr lang="en-US" b="1" dirty="0" smtClean="0"/>
              <a:t> </a:t>
            </a:r>
            <a:r>
              <a:rPr lang="en-US" b="1" dirty="0" err="1" smtClean="0"/>
              <a:t>против</a:t>
            </a:r>
            <a:r>
              <a:rPr lang="en-US" b="1" dirty="0" smtClean="0"/>
              <a:t> </a:t>
            </a:r>
            <a:r>
              <a:rPr lang="en-US" b="1" dirty="0" err="1" smtClean="0"/>
              <a:t>насиља</a:t>
            </a:r>
            <a:r>
              <a:rPr lang="en-US" b="1" dirty="0" smtClean="0"/>
              <a:t> </a:t>
            </a:r>
            <a:endParaRPr lang="sr-Cyrl-RS" b="1" dirty="0" smtClean="0"/>
          </a:p>
          <a:p>
            <a:pPr algn="ctr">
              <a:buNone/>
            </a:pPr>
            <a:r>
              <a:rPr lang="en-US" dirty="0" smtClean="0"/>
              <a:t>ОШ </a:t>
            </a:r>
            <a:r>
              <a:rPr lang="sr-Cyrl-RS" dirty="0" smtClean="0"/>
              <a:t>,,</a:t>
            </a:r>
            <a:r>
              <a:rPr lang="en-US" dirty="0" err="1" smtClean="0"/>
              <a:t>Десанка</a:t>
            </a:r>
            <a:r>
              <a:rPr lang="en-US" dirty="0" smtClean="0"/>
              <a:t> </a:t>
            </a:r>
            <a:r>
              <a:rPr lang="en-US" dirty="0" err="1" smtClean="0"/>
              <a:t>Максимовић</a:t>
            </a:r>
            <a:r>
              <a:rPr lang="sr-Cyrl-RS" dirty="0" smtClean="0"/>
              <a:t>’’</a:t>
            </a:r>
            <a:endParaRPr lang="en-US" dirty="0"/>
          </a:p>
        </p:txBody>
      </p:sp>
      <p:pic>
        <p:nvPicPr>
          <p:cNvPr id="4" name="Picture 3" descr="C:\Users\Skola\Desktop\istrazivanje\shutterstock_373993096 Copyright veralub larg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214686"/>
            <a:ext cx="635798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71736" y="5786454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sr-Cyrl-R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en-US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Вршњачки</a:t>
            </a:r>
            <a: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тим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Циљеви пројекта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Повећање информисаности ученика, родитеља и наставника о дигиталном насиљу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Оснаживање ученика да препознају различите видове дигиталног насиља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Упућивање ученика/родитеља/наставника на адекватне начине реаговања у случајевима дигиталног насиља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Израда и промовисање кодекса понашања на интернету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Шта је то електронско ( дигитално ) насиље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Дигитално насиље је коришћење дигиталне технологије (интернета и мобилних телефона ) са циљем да се друга особа узнемири, повреди, понизи и да јој се нанесе штета ( Приручник Дигитално насиље-превенција и начини реаговања, МПНТР, 2016 )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3429000"/>
            <a:ext cx="5857916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страживања е насиља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У истраживању спроведеном 2013 ( Попадић, Кузмановић) под покровитељством Уницефа и Теленора учествовало је 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3786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ученика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(2272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и 1514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средњих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школа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 3078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родитеља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и 1379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наставника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Србија је од 2015. године део глобалног пројекта Деца света на интернету (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Global Kids Online )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 који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испитује права, могућности као  и ризике везано за децу и младе на интернету.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4705350"/>
            <a:ext cx="2124075" cy="215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dirty="0" smtClean="0"/>
              <a:t>Резултати </a:t>
            </a:r>
            <a:r>
              <a:rPr lang="sr-Cyrl-RS" dirty="0" smtClean="0"/>
              <a:t>истраживања (Попадић, Кузмановић, 2013)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00174"/>
            <a:ext cx="3886200" cy="466139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Чак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90%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родитеља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сматра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задатак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школе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упозна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родитеље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дигиталним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насиљем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мерама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заштите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дигиталног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насиља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Међутим, 63% родитеља сматра да и школу/наставнике треба оснажити у овој области.</a:t>
            </a: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sz="2000" b="1" kern="0" dirty="0" smtClean="0">
                <a:latin typeface="Times New Roman" pitchFamily="18" charset="0"/>
                <a:cs typeface="Times New Roman" pitchFamily="18" charset="0"/>
              </a:rPr>
              <a:t>2% ученика је навело да се обратило родитељима у случајевима дигиталног насиља</a:t>
            </a:r>
            <a:endParaRPr lang="en-US" sz="20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indent="0">
              <a:buNone/>
            </a:pPr>
            <a:endParaRPr lang="en-US" dirty="0" smtClean="0"/>
          </a:p>
          <a:p>
            <a:pPr lvl="5">
              <a:buNone/>
            </a:pP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416240" y="1571612"/>
            <a:ext cx="4442040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Гoтово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сви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/е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наставници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/е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(96%)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сматрају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дужност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школе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подучава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ученике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како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заштите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дигиталног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насиља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Cyrl-R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29% њих сматра да школе едукују децу у погледу дигиталног насиља, а 63% мисли да је то посао родитеља.</a:t>
            </a:r>
          </a:p>
          <a:p>
            <a:pPr>
              <a:buNone/>
            </a:pPr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sz="2000" b="1" dirty="0" smtClean="0">
                <a:latin typeface="Times New Roman" pitchFamily="18" charset="0"/>
                <a:cs typeface="Times New Roman" pitchFamily="18" charset="0"/>
              </a:rPr>
              <a:t>1% ученика се, када им се догодило дигитално насиље, обратило некоме од запослених у школи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3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Шта каже закон?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Реаговање на сваки вид насиља, па и на дигитално регулисано је чланом  111. ЗОСОВ-а, као и Правилником о протоколу о поступању установе у одговору  на насиље, злостављање и занемаривање.</a:t>
            </a:r>
          </a:p>
          <a:p>
            <a:pPr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https://www.paragraf.rs/propisi_download/zakon_o_osnovama_sistema_obrazovanja_i_vaspitanja.pdf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https://www.paragraf.rs/propisi/pravilnik_o_protokolu_postupanja_u_ustanovi.html</a:t>
            </a:r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http://www.uvb.org.rs/pdf/PRIRUCN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IK%20ZA%20PRIMENU%20POSEBNOG%20PROTOKOLA.pdf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http://www.mpn.gov.rs/wp-content/uploads/2015/08/Posebni_protokol_-_obrazovanje1.pdf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513689377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40" y="2571744"/>
            <a:ext cx="2643206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2200" b="1" dirty="0" smtClean="0">
                <a:latin typeface="Times New Roman" pitchFamily="18" charset="0"/>
                <a:cs typeface="Times New Roman" pitchFamily="18" charset="0"/>
              </a:rPr>
              <a:t>Процедура у школи ( према Приручнику за примену посебног протокола о поступању установе у случајевима насиља, злостављања и занемаривања 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/>
                <a:gridCol w="2717800"/>
                <a:gridCol w="27178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Ниво </a:t>
                      </a:r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насиља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Насиље злоупотребом информационих технологија/дигитално</a:t>
                      </a:r>
                      <a:r>
                        <a:rPr lang="sr-Cyrl-R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насиље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Ко</a:t>
                      </a:r>
                      <a:r>
                        <a:rPr lang="sr-Cyrl-R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реагује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Први</a:t>
                      </a:r>
                      <a:r>
                        <a:rPr lang="sr-Cyrl-R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ниво насиља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r-Cyrl-R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узнемиравајуће</a:t>
                      </a:r>
                    </a:p>
                    <a:p>
                      <a:r>
                        <a:rPr kumimoji="0" lang="sr-Cyrl-R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„зивкање“,</a:t>
                      </a:r>
                    </a:p>
                    <a:p>
                      <a:r>
                        <a:rPr kumimoji="0" lang="sr-Cyrl-R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слање</a:t>
                      </a:r>
                    </a:p>
                    <a:p>
                      <a:r>
                        <a:rPr kumimoji="0" lang="sr-Cyrl-R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узнемиравајућих</a:t>
                      </a:r>
                    </a:p>
                    <a:p>
                      <a:r>
                        <a:rPr kumimoji="0" lang="sr-Cyrl-R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порука</a:t>
                      </a:r>
                    </a:p>
                    <a:p>
                      <a:r>
                        <a:rPr kumimoji="0" lang="sr-Cyrl-R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СМС-ом,</a:t>
                      </a:r>
                    </a:p>
                    <a:p>
                      <a:r>
                        <a:rPr kumimoji="0" lang="sr-Cyrl-R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ММС-ом,</a:t>
                      </a:r>
                    </a:p>
                    <a:p>
                      <a:r>
                        <a:rPr kumimoji="0" lang="sr-Cyrl-R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путем веб-сајта...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Ове облике насиља решава самостално васпитач/наставник /одељењски старешина у оквиру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саветодавно-васпитног рада са децом – појединцима, групама и одељењем.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Може користити и подршку вршњачког тима и вршњачких едукатора.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2200" b="1" dirty="0" smtClean="0">
                <a:latin typeface="Times New Roman" pitchFamily="18" charset="0"/>
                <a:cs typeface="Times New Roman" pitchFamily="18" charset="0"/>
              </a:rPr>
              <a:t>Процедура у школи ( према Приручнику за примену посебног протокола о поступању установе у случајевима насиља, злостављања и занемаривања </a:t>
            </a:r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/>
                <a:gridCol w="2717800"/>
                <a:gridCol w="27178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Ниво </a:t>
                      </a:r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насиља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Насиље злоупотребом информационих технологија/дигитално</a:t>
                      </a:r>
                      <a:r>
                        <a:rPr lang="sr-Cyrl-R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насиље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Ко</a:t>
                      </a:r>
                      <a:r>
                        <a:rPr lang="sr-Cyrl-R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реагује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Други ниво насиља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Оглашавање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снимање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слање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видео-снимака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злоупотреба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блогова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форума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разговора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чету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снимање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појединаца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против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њихове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воље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снимање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камером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насилних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сцена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дистрибуирање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снимака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фотографија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r>
                        <a:rPr kumimoji="0" lang="sr-Cyrl-R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решавању ових облика насиља, васпитач/наставник /одељењски старешина укључује Тим,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 јест унутрашњу заштитну мрежу ( пп службу, друге наставнике, директора ) и активно сарађује са родитељима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703</TotalTime>
  <Words>824</Words>
  <Application>Microsoft Office PowerPoint</Application>
  <PresentationFormat>On-screen Show (4:3)</PresentationFormat>
  <Paragraphs>97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Median</vt:lpstr>
      <vt:lpstr>Office Theme</vt:lpstr>
      <vt:lpstr>Дигитално насиље – начини реаговања и превенција</vt:lpstr>
      <vt:lpstr>Пројекат Знањем против насиља</vt:lpstr>
      <vt:lpstr>Циљеви пројекта</vt:lpstr>
      <vt:lpstr>Шта је то електронско ( дигитално ) насиље</vt:lpstr>
      <vt:lpstr> Истраживања е насиља</vt:lpstr>
      <vt:lpstr>Резултати истраживања (Попадић, Кузмановић, 2013)</vt:lpstr>
      <vt:lpstr>Шта каже закон?</vt:lpstr>
      <vt:lpstr>Процедура у школи ( према Приручнику за примену посебног протокола о поступању установе у случајевима насиља, злостављања и занемаривања )</vt:lpstr>
      <vt:lpstr>Процедура у школи ( према Приручнику за примену посебног протокола о поступању установе у случајевима насиља, злостављања и занемаривања )</vt:lpstr>
      <vt:lpstr>Процедура у школи ( према Приручнику за примену посебног протокола о поступању установе у случајевима насиља, злостављања и занемаривања )</vt:lpstr>
      <vt:lpstr>Коме школа може/мора да се обрати у случајевима дигиталног насиља?</vt:lpstr>
      <vt:lpstr>Предлози активности школе на превенцији дигиталног насиља</vt:lpstr>
      <vt:lpstr>Кодекс понашања на интернету</vt:lpstr>
      <vt:lpstr>Кодекс понашања на интернету</vt:lpstr>
      <vt:lpstr>Хвала на пажњи!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Електронско насиље – превенција и начини реаговања</dc:title>
  <dc:creator>Skola</dc:creator>
  <cp:lastModifiedBy>Skola</cp:lastModifiedBy>
  <cp:revision>49</cp:revision>
  <dcterms:created xsi:type="dcterms:W3CDTF">2018-11-08T13:32:38Z</dcterms:created>
  <dcterms:modified xsi:type="dcterms:W3CDTF">2018-11-16T10:19:27Z</dcterms:modified>
</cp:coreProperties>
</file>